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336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392" r:id="rId20"/>
    <p:sldId id="418" r:id="rId21"/>
    <p:sldId id="419" r:id="rId22"/>
    <p:sldId id="393" r:id="rId23"/>
    <p:sldId id="394" r:id="rId24"/>
    <p:sldId id="420" r:id="rId25"/>
    <p:sldId id="421" r:id="rId26"/>
    <p:sldId id="370" r:id="rId27"/>
    <p:sldId id="391" r:id="rId28"/>
    <p:sldId id="422" r:id="rId29"/>
    <p:sldId id="423" r:id="rId30"/>
    <p:sldId id="424" r:id="rId31"/>
    <p:sldId id="279" r:id="rId32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8" autoAdjust="0"/>
    <p:restoredTop sz="88042" autoAdjust="0"/>
  </p:normalViewPr>
  <p:slideViewPr>
    <p:cSldViewPr snapToGrid="0" showGuides="1">
      <p:cViewPr varScale="1">
        <p:scale>
          <a:sx n="50" d="100"/>
          <a:sy n="50" d="100"/>
        </p:scale>
        <p:origin x="60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15/03/62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</a:t>
            </a:r>
            <a:r>
              <a:rPr lang="th-th" sz="1200" b="1"/>
              <a:t>: </a:t>
            </a:r>
            <a:r>
              <a:rPr lang="th-TH" sz="1200"/>
              <a:t>หาก</a:t>
            </a:r>
            <a:r>
              <a:rPr lang="th-TH" sz="1200" dirty="0"/>
              <a:t>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686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53507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47658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44128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73052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42835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77090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19813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2613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186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1571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50435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68634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99010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599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15397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34678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06215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26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00828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5783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95219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9121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4100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65911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15/03/62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8820150" cy="1930451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  การออกแบบการเปิด-ปิดไฟอัตโนมัติ แสดงผลผ่านแอปพลิเคชัน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6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PIR Motion sensor cartoon">
            <a:extLst>
              <a:ext uri="{FF2B5EF4-FFF2-40B4-BE49-F238E27FC236}">
                <a16:creationId xmlns:a16="http://schemas.microsoft.com/office/drawing/2014/main" id="{C01D85CE-2A23-4E5F-918A-FC1EC56D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675" y="2032000"/>
            <a:ext cx="26003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ตัวต้านทานเปลี่ยนค่าตามแสงบนชุดบอร์ดทดลอง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86500-357E-4E83-B177-FE9D9F9E23CB}"/>
              </a:ext>
            </a:extLst>
          </p:cNvPr>
          <p:cNvSpPr/>
          <p:nvPr/>
        </p:nvSpPr>
        <p:spPr>
          <a:xfrm>
            <a:off x="1104899" y="1575191"/>
            <a:ext cx="9853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จะติดตั้งอยู่บนบอร์ดทดลอง ในส่วนของ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โดยมีพอร์ตใช้งานเป็น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Vcc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Data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B808C-11FE-4EE6-82FF-34B04E766F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45" y="2438885"/>
            <a:ext cx="6276309" cy="43205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1B338F-BB64-42C2-8DED-320D6D7F82EB}"/>
              </a:ext>
            </a:extLst>
          </p:cNvPr>
          <p:cNvSpPr/>
          <p:nvPr/>
        </p:nvSpPr>
        <p:spPr>
          <a:xfrm>
            <a:off x="4834756" y="5282809"/>
            <a:ext cx="402356" cy="11769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การใช้งานตัวต้านทานเปลี่ยนค่าตามแสงบนชุดบอร์ดทดลอง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86500-357E-4E83-B177-FE9D9F9E23CB}"/>
              </a:ext>
            </a:extLst>
          </p:cNvPr>
          <p:cNvSpPr/>
          <p:nvPr/>
        </p:nvSpPr>
        <p:spPr>
          <a:xfrm>
            <a:off x="1104899" y="1575191"/>
            <a:ext cx="98533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สามารถเรียกในเชิงเปรียบเทียบได้อีกอย่างว่าสวิตช์ทางแสง ซึ่งจะใช้งานใน 2 สภาวะ คือ มีแสงและไม่มีแสง บนชุดบอร์ดจะต่อในรูปแบบที่มีตัวต้านทานอยู่ข้างบนโดยมีการทำงาน ดังนี้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1A50BF-6EDF-4D12-AC8E-B0D044AD4F5E}"/>
              </a:ext>
            </a:extLst>
          </p:cNvPr>
          <p:cNvGrpSpPr/>
          <p:nvPr/>
        </p:nvGrpSpPr>
        <p:grpSpPr>
          <a:xfrm>
            <a:off x="1748003" y="2311076"/>
            <a:ext cx="9681998" cy="4281474"/>
            <a:chOff x="1748003" y="2311076"/>
            <a:chExt cx="9681998" cy="42814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2B7AE-21BA-478D-BC7D-1ACC62600086}"/>
                </a:ext>
              </a:extLst>
            </p:cNvPr>
            <p:cNvSpPr/>
            <p:nvPr/>
          </p:nvSpPr>
          <p:spPr>
            <a:xfrm>
              <a:off x="4629151" y="2598003"/>
              <a:ext cx="6800850" cy="1569660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กรณีที่ไม่มีแสง</a:t>
              </a:r>
            </a:p>
            <a:p>
              <a:r>
                <a:rPr lang="th-TH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	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กรณีที่ไม่มีแสงค่าความต้านทานจะเพิ่มขึ้น ทำให้กระแสออกไปทางเอาต์พุต ซึ่งมากหรือน้อยขึ้นอยู่กับค่าความต้านทานของตัวต้านทานเปลี่ยนค่าตามแสง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CC1E5B-C1F5-44AA-A2FC-D7324665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8003" y="2311076"/>
              <a:ext cx="2881148" cy="428147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25284B-D4DB-4111-8577-0098594A66D3}"/>
              </a:ext>
            </a:extLst>
          </p:cNvPr>
          <p:cNvGrpSpPr/>
          <p:nvPr/>
        </p:nvGrpSpPr>
        <p:grpSpPr>
          <a:xfrm>
            <a:off x="1647163" y="2311076"/>
            <a:ext cx="9782838" cy="4252421"/>
            <a:chOff x="1647163" y="1149504"/>
            <a:chExt cx="9782838" cy="42524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33B884-3A65-4EAD-922C-4DFD2B50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7163" y="1149504"/>
              <a:ext cx="2981988" cy="425242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5EF729-E913-42E7-96F8-5AE808D0293C}"/>
                </a:ext>
              </a:extLst>
            </p:cNvPr>
            <p:cNvSpPr/>
            <p:nvPr/>
          </p:nvSpPr>
          <p:spPr>
            <a:xfrm>
              <a:off x="4629151" y="1432778"/>
              <a:ext cx="6800850" cy="1569660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กรณีมีแสง</a:t>
              </a:r>
            </a:p>
            <a:p>
              <a:r>
                <a:rPr lang="th-TH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	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กรณีที่มีแสงค่าความต้านทานจะลดลง ส่งผลให้มีกระแสไหลลงกราวด์บางส่วน ซึ่งมากหรือน้อยขึ้นอยู่กับค่าความต้านทานของตัวต้านทานเปลี่ยนค่าตามแสง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68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LDR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86500-357E-4E83-B177-FE9D9F9E23CB}"/>
              </a:ext>
            </a:extLst>
          </p:cNvPr>
          <p:cNvSpPr/>
          <p:nvPr/>
        </p:nvSpPr>
        <p:spPr>
          <a:xfrm>
            <a:off x="1104899" y="1575191"/>
            <a:ext cx="98533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 เพื่อทำการอ่านค่าที่สามารถรับได้จาก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62C153-226E-4C6D-9F45-92A17AF18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46" y="2221157"/>
            <a:ext cx="6473508" cy="4461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8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LDR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86500-357E-4E83-B177-FE9D9F9E23CB}"/>
              </a:ext>
            </a:extLst>
          </p:cNvPr>
          <p:cNvSpPr/>
          <p:nvPr/>
        </p:nvSpPr>
        <p:spPr>
          <a:xfrm>
            <a:off x="1104899" y="1575191"/>
            <a:ext cx="9853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อ่านค่า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 Box 409">
            <a:extLst>
              <a:ext uri="{FF2B5EF4-FFF2-40B4-BE49-F238E27FC236}">
                <a16:creationId xmlns:a16="http://schemas.microsoft.com/office/drawing/2014/main" id="{0ECCB0E3-3780-4653-9B3A-614B0F940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899" y="2199528"/>
            <a:ext cx="4991101" cy="2458944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(9600);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(A0,INPUT);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(A0));</a:t>
            </a:r>
            <a:endParaRPr lang="th-TH" sz="1600" dirty="0"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delay(500);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137D20-B4B1-455A-9888-14647C4E2F23}"/>
              </a:ext>
            </a:extLst>
          </p:cNvPr>
          <p:cNvSpPr/>
          <p:nvPr/>
        </p:nvSpPr>
        <p:spPr>
          <a:xfrm>
            <a:off x="6243005" y="2117912"/>
            <a:ext cx="5567995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เขียนโปรแกรมคอมไพล์ลงบอร์ดและทดลองด้วยการใช้มือปิด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ดูผลลัพธ์ผ่านหน้าจอ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Monitor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34EDE-6C80-4697-BC93-FBA21189E1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8049" y="3000590"/>
            <a:ext cx="4387533" cy="35181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D7B849-57D3-47E4-B119-DCAEE6A52C9E}"/>
              </a:ext>
            </a:extLst>
          </p:cNvPr>
          <p:cNvGrpSpPr/>
          <p:nvPr/>
        </p:nvGrpSpPr>
        <p:grpSpPr>
          <a:xfrm>
            <a:off x="6698049" y="3568700"/>
            <a:ext cx="2801551" cy="1346200"/>
            <a:chOff x="6698049" y="3568700"/>
            <a:chExt cx="2801551" cy="1346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6289B7-9D1F-4C7E-B236-C40E56474F2E}"/>
                </a:ext>
              </a:extLst>
            </p:cNvPr>
            <p:cNvSpPr/>
            <p:nvPr/>
          </p:nvSpPr>
          <p:spPr>
            <a:xfrm>
              <a:off x="6698049" y="3568700"/>
              <a:ext cx="350451" cy="1346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B29F3EF-C2FA-4C9C-A5B8-EF05C7526CF0}"/>
                </a:ext>
              </a:extLst>
            </p:cNvPr>
            <p:cNvCxnSpPr/>
            <p:nvPr/>
          </p:nvCxnSpPr>
          <p:spPr>
            <a:xfrm flipH="1">
              <a:off x="7086600" y="4152900"/>
              <a:ext cx="914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9A9770-7471-4030-A82E-04A3BAFECF7D}"/>
                </a:ext>
              </a:extLst>
            </p:cNvPr>
            <p:cNvSpPr txBox="1"/>
            <p:nvPr/>
          </p:nvSpPr>
          <p:spPr>
            <a:xfrm>
              <a:off x="8001000" y="3898900"/>
              <a:ext cx="149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มีแสงตกกระทบ</a:t>
              </a:r>
              <a:endPara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6EC7B9-3EE7-4A1F-8246-CB218263537C}"/>
              </a:ext>
            </a:extLst>
          </p:cNvPr>
          <p:cNvGrpSpPr/>
          <p:nvPr/>
        </p:nvGrpSpPr>
        <p:grpSpPr>
          <a:xfrm>
            <a:off x="6698049" y="4912356"/>
            <a:ext cx="2992051" cy="1209044"/>
            <a:chOff x="6698049" y="4912356"/>
            <a:chExt cx="2992051" cy="1209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CC6533-D8CC-4899-9604-90D9C7964786}"/>
                </a:ext>
              </a:extLst>
            </p:cNvPr>
            <p:cNvSpPr/>
            <p:nvPr/>
          </p:nvSpPr>
          <p:spPr>
            <a:xfrm>
              <a:off x="6698049" y="4912356"/>
              <a:ext cx="388551" cy="12090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F3DE58-A800-4716-8195-1A4182781E4B}"/>
                </a:ext>
              </a:extLst>
            </p:cNvPr>
            <p:cNvCxnSpPr/>
            <p:nvPr/>
          </p:nvCxnSpPr>
          <p:spPr>
            <a:xfrm flipH="1">
              <a:off x="7086600" y="5524500"/>
              <a:ext cx="914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883943-C95E-4410-9CE4-8B0D4B3DE1A2}"/>
                </a:ext>
              </a:extLst>
            </p:cNvPr>
            <p:cNvSpPr txBox="1"/>
            <p:nvPr/>
          </p:nvSpPr>
          <p:spPr>
            <a:xfrm>
              <a:off x="8001000" y="5293667"/>
              <a:ext cx="1689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ไม่มีแสงตกกระทบ</a:t>
              </a:r>
              <a:endPara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4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LDR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86500-357E-4E83-B177-FE9D9F9E23CB}"/>
              </a:ext>
            </a:extLst>
          </p:cNvPr>
          <p:cNvSpPr/>
          <p:nvPr/>
        </p:nvSpPr>
        <p:spPr>
          <a:xfrm>
            <a:off x="1104899" y="1575191"/>
            <a:ext cx="9853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4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ให้เขียนโปรแกรมเพื่อรับค่า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 โดยเมื่อ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ไม่มีแสงตกกระทบที่ตัว (จำลองเป็นตอนมืด) ให้หลอด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ทำงาน (ติด) หน่วงเวลาการทำงานของหลอด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5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วินาที แต่เมื่อ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มีแสงมาตกกระทบ ให้หลอด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หยุดทำงาน (ดับ) ทำงานวนซ้ำไปเรื่อยๆ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82210-10F8-44D5-8AAC-DB255558DC32}"/>
              </a:ext>
            </a:extLst>
          </p:cNvPr>
          <p:cNvSpPr/>
          <p:nvPr/>
        </p:nvSpPr>
        <p:spPr>
          <a:xfrm>
            <a:off x="1104899" y="2775520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303EB-B990-452F-B797-234BEEFA50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02" y="3143250"/>
            <a:ext cx="5478780" cy="377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9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LDR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86500-357E-4E83-B177-FE9D9F9E23CB}"/>
              </a:ext>
            </a:extLst>
          </p:cNvPr>
          <p:cNvSpPr/>
          <p:nvPr/>
        </p:nvSpPr>
        <p:spPr>
          <a:xfrm>
            <a:off x="1104899" y="1575191"/>
            <a:ext cx="9853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 Box 409">
            <a:extLst>
              <a:ext uri="{FF2B5EF4-FFF2-40B4-BE49-F238E27FC236}">
                <a16:creationId xmlns:a16="http://schemas.microsoft.com/office/drawing/2014/main" id="{0ECCB0E3-3780-4653-9B3A-614B0F940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899" y="2036856"/>
            <a:ext cx="4991101" cy="4481878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Serial.begin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(9600);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(A0,INPUT);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(16,OUTPUT);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algn="thaiDist">
              <a:lnSpc>
                <a:spcPct val="107000"/>
              </a:lnSpc>
            </a:pPr>
            <a:endParaRPr lang="en-US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int 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ldr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(A0);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ldr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th-TH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thaiDist">
              <a:lnSpc>
                <a:spcPct val="107000"/>
              </a:lnSpc>
            </a:pPr>
            <a:r>
              <a:rPr lang="th-TH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if(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ldr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&gt; 1000) {		</a:t>
            </a:r>
            <a:endParaRPr lang="th-TH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thaiDist">
              <a:lnSpc>
                <a:spcPct val="107000"/>
              </a:lnSpc>
            </a:pPr>
            <a:r>
              <a:rPr lang="th-TH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(16,HIGH);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delay(5000);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else {			</a:t>
            </a:r>
            <a:endParaRPr lang="th-TH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thaiDist">
              <a:lnSpc>
                <a:spcPct val="107000"/>
              </a:lnSpc>
            </a:pPr>
            <a:r>
              <a:rPr lang="th-TH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(16,LOW);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algn="thaiDist">
              <a:lnSpc>
                <a:spcPct val="107000"/>
              </a:lnSpc>
            </a:pPr>
            <a:endParaRPr lang="th-TH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137D20-B4B1-455A-9888-14647C4E2F23}"/>
              </a:ext>
            </a:extLst>
          </p:cNvPr>
          <p:cNvSpPr/>
          <p:nvPr/>
        </p:nvSpPr>
        <p:spPr>
          <a:xfrm>
            <a:off x="6243005" y="2117912"/>
            <a:ext cx="5567995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เขียนโปรแกรมคอมไพล์ลงบอร์ดและทดลองด้วยการใช้มือปิด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ดูผลลัพธ์ผ่าน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(0)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927C49-67A4-4A8D-AE02-60E2C3A36671}"/>
              </a:ext>
            </a:extLst>
          </p:cNvPr>
          <p:cNvPicPr/>
          <p:nvPr/>
        </p:nvPicPr>
        <p:blipFill rotWithShape="1">
          <a:blip r:embed="rId3"/>
          <a:srcRect l="17381" t="5741" r="11100" b="7332"/>
          <a:stretch/>
        </p:blipFill>
        <p:spPr bwMode="auto">
          <a:xfrm>
            <a:off x="6654210" y="3081646"/>
            <a:ext cx="4991101" cy="3413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57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การใช้งานแอปพลิเคชัน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9CD221-A6BE-4292-BD60-BC5B3D3E1F07}"/>
              </a:ext>
            </a:extLst>
          </p:cNvPr>
          <p:cNvSpPr/>
          <p:nvPr/>
        </p:nvSpPr>
        <p:spPr>
          <a:xfrm>
            <a:off x="1104901" y="1548884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ที่รองรับการใช้งานในส่วนการแสดงผลโดยเฉพาะ เนื่องจากในสถานะการณ์จริงไม่มีใครสามารถนำเฝ้าเครื่องจักรหรือระบบที่ทำงานอัตโนมัติได้ตลอดเวลา ในที่นี้จะกล่าวถึงการใช้งาน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เนื่องจากเป็นเสมือนหลอด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แสดงสถานะได้เข้าใจง่ายที่สุด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4ED3-72C4-4661-B7FA-C17535470E6A}"/>
              </a:ext>
            </a:extLst>
          </p:cNvPr>
          <p:cNvPicPr/>
          <p:nvPr/>
        </p:nvPicPr>
        <p:blipFill rotWithShape="1">
          <a:blip r:embed="rId3"/>
          <a:srcRect l="2528" t="10658" r="85627" b="80329"/>
          <a:stretch/>
        </p:blipFill>
        <p:spPr bwMode="auto">
          <a:xfrm>
            <a:off x="3009900" y="3124935"/>
            <a:ext cx="1664970" cy="2606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5B4B17-7389-4936-A4A0-EA3F52B89F2C}"/>
              </a:ext>
            </a:extLst>
          </p:cNvPr>
          <p:cNvGrpSpPr/>
          <p:nvPr/>
        </p:nvGrpSpPr>
        <p:grpSpPr>
          <a:xfrm>
            <a:off x="7517130" y="3124935"/>
            <a:ext cx="1664970" cy="2606040"/>
            <a:chOff x="7095671" y="3459479"/>
            <a:chExt cx="1664970" cy="26060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F7A40D-AF14-4314-A15A-259B2176B83D}"/>
                </a:ext>
              </a:extLst>
            </p:cNvPr>
            <p:cNvPicPr/>
            <p:nvPr/>
          </p:nvPicPr>
          <p:blipFill rotWithShape="1">
            <a:blip r:embed="rId3"/>
            <a:srcRect l="2528" t="10658" r="85627" b="80329"/>
            <a:stretch/>
          </p:blipFill>
          <p:spPr bwMode="auto">
            <a:xfrm>
              <a:off x="7095671" y="3459479"/>
              <a:ext cx="1664970" cy="26060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553E826-DD5B-41C0-A817-90F77ACB6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" t="17551" r="86812" b="77634"/>
            <a:stretch/>
          </p:blipFill>
          <p:spPr>
            <a:xfrm>
              <a:off x="7356382" y="4413441"/>
              <a:ext cx="1230632" cy="1279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3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49DE8E-BCB2-4008-BB36-1F62E26FACE0}"/>
              </a:ext>
            </a:extLst>
          </p:cNvPr>
          <p:cNvSpPr/>
          <p:nvPr/>
        </p:nvSpPr>
        <p:spPr>
          <a:xfrm>
            <a:off x="1104901" y="1548884"/>
            <a:ext cx="9980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 เปิดแอปพลแอปพลิเคชัน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และทำการ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จากนั้นเข้าที่โปรเจคที่สร้างไว้ และกดที่สัญลักษณ์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48DA1-E695-4E15-A61F-82BFC47FA38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79" t="3307" r="14966" b="91071"/>
          <a:stretch/>
        </p:blipFill>
        <p:spPr bwMode="auto">
          <a:xfrm>
            <a:off x="9373054" y="1476988"/>
            <a:ext cx="569232" cy="605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D23C4E-A4EE-491C-8B8B-8D59C4BB36A9}"/>
              </a:ext>
            </a:extLst>
          </p:cNvPr>
          <p:cNvPicPr/>
          <p:nvPr/>
        </p:nvPicPr>
        <p:blipFill rotWithShape="1">
          <a:blip r:embed="rId4"/>
          <a:srcRect b="90"/>
          <a:stretch/>
        </p:blipFill>
        <p:spPr bwMode="auto">
          <a:xfrm>
            <a:off x="4527141" y="2225765"/>
            <a:ext cx="2439716" cy="4335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53913A-DC13-402C-A915-70C9052C7DB7}"/>
              </a:ext>
            </a:extLst>
          </p:cNvPr>
          <p:cNvSpPr/>
          <p:nvPr/>
        </p:nvSpPr>
        <p:spPr>
          <a:xfrm>
            <a:off x="6279062" y="2444328"/>
            <a:ext cx="237853" cy="247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0" y="1465921"/>
            <a:ext cx="89970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มาอยู่ที่หน้าโปรเจค ให้กดไปที่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เพื่อทำการตั้งค่า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 เข้าไปเลือกขาใช้งาน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B8F2AE7F-888A-4F6E-8093-C47B7755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LED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8CF2CB-453A-4228-8CF8-5E6D0BA871FC}"/>
              </a:ext>
            </a:extLst>
          </p:cNvPr>
          <p:cNvGrpSpPr/>
          <p:nvPr/>
        </p:nvGrpSpPr>
        <p:grpSpPr>
          <a:xfrm>
            <a:off x="2276760" y="2444189"/>
            <a:ext cx="2213572" cy="3933440"/>
            <a:chOff x="1496486" y="1935051"/>
            <a:chExt cx="1697866" cy="3017049"/>
          </a:xfrm>
        </p:grpSpPr>
        <p:pic>
          <p:nvPicPr>
            <p:cNvPr id="18" name="Picture 17" descr="https://scontent.fbkk12-3.fna.fbcdn.net/v/t1.15752-9/43723143_279220989373775_8436933876797931520_n.png?_nc_cat=102&amp;_nc_ht=scontent.fbkk12-3.fna&amp;oh=eb70f7a9bb282deae91cf7e06840b0f5&amp;oe=5C47E16A">
              <a:extLst>
                <a:ext uri="{FF2B5EF4-FFF2-40B4-BE49-F238E27FC236}">
                  <a16:creationId xmlns:a16="http://schemas.microsoft.com/office/drawing/2014/main" id="{6B28879F-EC22-44F6-A258-32933A9B01CD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"/>
            <a:stretch/>
          </p:blipFill>
          <p:spPr bwMode="auto">
            <a:xfrm>
              <a:off x="1496486" y="1935051"/>
              <a:ext cx="1697866" cy="301704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FCD3BB-0281-46B0-8AE4-CFAC0FE854D0}"/>
                </a:ext>
              </a:extLst>
            </p:cNvPr>
            <p:cNvSpPr/>
            <p:nvPr/>
          </p:nvSpPr>
          <p:spPr>
            <a:xfrm>
              <a:off x="1496486" y="2355444"/>
              <a:ext cx="287926" cy="2812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34AAF0A-8C69-4696-8CFA-1E09DB8274FE}"/>
              </a:ext>
            </a:extLst>
          </p:cNvPr>
          <p:cNvGrpSpPr/>
          <p:nvPr/>
        </p:nvGrpSpPr>
        <p:grpSpPr>
          <a:xfrm>
            <a:off x="6972620" y="2444189"/>
            <a:ext cx="5219380" cy="3933440"/>
            <a:chOff x="4033622" y="2444189"/>
            <a:chExt cx="4556165" cy="3433627"/>
          </a:xfrm>
        </p:grpSpPr>
        <p:pic>
          <p:nvPicPr>
            <p:cNvPr id="20" name="Picture 19" descr="https://scontent.fbkk8-2.fna.fbcdn.net/v/t1.15752-9/44824224_553741191715956_7462287750159400960_n.png?_nc_cat=107&amp;_nc_ht=scontent.fbkk8-2.fna&amp;oh=ff983f874d4a7a55cdb351c3096a931a&amp;oe=5C851433">
              <a:extLst>
                <a:ext uri="{FF2B5EF4-FFF2-40B4-BE49-F238E27FC236}">
                  <a16:creationId xmlns:a16="http://schemas.microsoft.com/office/drawing/2014/main" id="{E6CEA87D-B84E-4D41-8352-8FD64C2039F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622" y="2444189"/>
              <a:ext cx="1930532" cy="3433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CFA689-24B5-4712-B06E-13ADF357CD90}"/>
                </a:ext>
              </a:extLst>
            </p:cNvPr>
            <p:cNvSpPr/>
            <p:nvPr/>
          </p:nvSpPr>
          <p:spPr>
            <a:xfrm>
              <a:off x="4033622" y="3750245"/>
              <a:ext cx="1930532" cy="325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3DF444-D338-4139-8F75-219DD051A8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154" y="3914599"/>
              <a:ext cx="6381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D9F3F0CC-F05B-45E3-8588-B6A074518437}"/>
                </a:ext>
              </a:extLst>
            </p:cNvPr>
            <p:cNvSpPr txBox="1"/>
            <p:nvPr/>
          </p:nvSpPr>
          <p:spPr>
            <a:xfrm>
              <a:off x="6602329" y="3666019"/>
              <a:ext cx="1987458" cy="3619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ตั้งชื่อ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Widget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BB9752D-46CE-44E4-976B-AF4B52CA1BBB}"/>
                </a:ext>
              </a:extLst>
            </p:cNvPr>
            <p:cNvSpPr/>
            <p:nvPr/>
          </p:nvSpPr>
          <p:spPr>
            <a:xfrm>
              <a:off x="4083867" y="4243028"/>
              <a:ext cx="550557" cy="325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D150A4-0E0B-45D1-914D-8AF637FF4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4425" y="4413228"/>
              <a:ext cx="196790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Box 21">
              <a:extLst>
                <a:ext uri="{FF2B5EF4-FFF2-40B4-BE49-F238E27FC236}">
                  <a16:creationId xmlns:a16="http://schemas.microsoft.com/office/drawing/2014/main" id="{60F0B269-B0E9-4BF9-A5D2-808DDF9590BD}"/>
                </a:ext>
              </a:extLst>
            </p:cNvPr>
            <p:cNvSpPr txBox="1"/>
            <p:nvPr/>
          </p:nvSpPr>
          <p:spPr>
            <a:xfrm>
              <a:off x="6602329" y="4224594"/>
              <a:ext cx="1790948" cy="3619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เลือกขาใช้งาน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8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0" y="1465921"/>
            <a:ext cx="8997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Virtual &gt;&gt; PIN V0 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เลือกขาใช้งานอื่นๆ ก็ได้ขึ้นอยู่กับโปรแกรมที่จะเขียน</a:t>
            </a:r>
          </a:p>
        </p:txBody>
      </p:sp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B8F2AE7F-888A-4F6E-8093-C47B7755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LED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7" name="Picture 26" descr="https://scontent.fbkk8-3.fna.fbcdn.net/v/t1.15752-9/43604350_1112984118878569_8820376840314028032_n.png?_nc_cat=100&amp;_nc_ht=scontent.fbkk8-3.fna&amp;oh=60cfef097e4cd6b47565157d28015cc8&amp;oe=5C481584">
            <a:extLst>
              <a:ext uri="{FF2B5EF4-FFF2-40B4-BE49-F238E27FC236}">
                <a16:creationId xmlns:a16="http://schemas.microsoft.com/office/drawing/2014/main" id="{B27059EF-A77C-4D15-BC77-05C1B857BD4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6" b="17544"/>
          <a:stretch/>
        </p:blipFill>
        <p:spPr bwMode="auto">
          <a:xfrm>
            <a:off x="2038349" y="2220345"/>
            <a:ext cx="4934599" cy="825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45E1B26-D8AD-410C-A80B-07DC43D5450F}"/>
              </a:ext>
            </a:extLst>
          </p:cNvPr>
          <p:cNvGrpSpPr/>
          <p:nvPr/>
        </p:nvGrpSpPr>
        <p:grpSpPr>
          <a:xfrm>
            <a:off x="8316880" y="1726348"/>
            <a:ext cx="2755094" cy="4900186"/>
            <a:chOff x="1468864" y="1438183"/>
            <a:chExt cx="1999072" cy="3555532"/>
          </a:xfrm>
        </p:grpSpPr>
        <p:pic>
          <p:nvPicPr>
            <p:cNvPr id="32" name="Picture 31" descr="https://scontent.fbkk8-3.fna.fbcdn.net/v/t1.15752-9/43604350_1112984118878569_8820376840314028032_n.png?_nc_cat=100&amp;_nc_ht=scontent.fbkk8-3.fna&amp;oh=60cfef097e4cd6b47565157d28015cc8&amp;oe=5C481584">
              <a:extLst>
                <a:ext uri="{FF2B5EF4-FFF2-40B4-BE49-F238E27FC236}">
                  <a16:creationId xmlns:a16="http://schemas.microsoft.com/office/drawing/2014/main" id="{902C00F4-12F9-4E32-B69D-DBB2B3AA7732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864" y="1438183"/>
              <a:ext cx="1999072" cy="3555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196AC7-8A25-4DE1-ADE7-56EA8AB8584D}"/>
                </a:ext>
              </a:extLst>
            </p:cNvPr>
            <p:cNvSpPr/>
            <p:nvPr/>
          </p:nvSpPr>
          <p:spPr>
            <a:xfrm>
              <a:off x="1468864" y="4095385"/>
              <a:ext cx="1999072" cy="2457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C6AB092-E830-4F6D-B3D8-C3D6242B7C56}"/>
              </a:ext>
            </a:extLst>
          </p:cNvPr>
          <p:cNvSpPr/>
          <p:nvPr/>
        </p:nvSpPr>
        <p:spPr>
          <a:xfrm>
            <a:off x="1104900" y="3427194"/>
            <a:ext cx="7067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เสร็จสิ้นการตั้งค่า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เมื่อตั้งค่าเสร็จกดย้อนกลับ	 เพื่อเตรียม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ใช้งานโปรแกรม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774A482-9D5B-41DD-AA65-581A8BF58D2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0" b="26033"/>
          <a:stretch/>
        </p:blipFill>
        <p:spPr bwMode="auto">
          <a:xfrm>
            <a:off x="6190491" y="3427194"/>
            <a:ext cx="512764" cy="3096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39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Sensor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PIR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ตัวรับรังสีอินฟราเรด เมื่อมีการรวจจับการเปลี่ยนแปลงของรังสีอินฟราเรดที่แผ่ออกมาจากสิ่งต่างๆ ไม่ว่าจะเป็นคน สัตว์ สิ่งของ</a:t>
            </a:r>
          </a:p>
        </p:txBody>
      </p:sp>
      <p:pic>
        <p:nvPicPr>
          <p:cNvPr id="6" name="Picture 5" descr="C:\Users\Dell-Toto\AppData\Local\Microsoft\Windows\INetCache\Content.MSO\FE0A81F7.tmp">
            <a:extLst>
              <a:ext uri="{FF2B5EF4-FFF2-40B4-BE49-F238E27FC236}">
                <a16:creationId xmlns:a16="http://schemas.microsoft.com/office/drawing/2014/main" id="{81A68A78-2D83-400F-8A81-9031511E4543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4" b="89691" l="6178" r="95367">
                        <a14:foregroundMark x1="6178" y1="51031" x2="10039" y2="50000"/>
                        <a14:foregroundMark x1="84170" y1="55670" x2="91892" y2="56186"/>
                        <a14:foregroundMark x1="95367" y1="54639" x2="93822" y2="54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54077" y="3755002"/>
            <a:ext cx="2276554" cy="170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à¸à¸¥à¸à¸²à¸£à¸à¹à¸à¸«à¸²à¸£à¸¹à¸à¸ à¸²à¸à¸ªà¸³à¸«à¸£à¸±à¸ LIGHT IOT">
            <a:extLst>
              <a:ext uri="{FF2B5EF4-FFF2-40B4-BE49-F238E27FC236}">
                <a16:creationId xmlns:a16="http://schemas.microsoft.com/office/drawing/2014/main" id="{A7D19C8E-C8D3-40E6-8EE0-A50FE9CC9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0" t="-11307" b="-1"/>
          <a:stretch/>
        </p:blipFill>
        <p:spPr bwMode="auto">
          <a:xfrm>
            <a:off x="1603979" y="2762658"/>
            <a:ext cx="4923427" cy="3170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เขียนโปรแกรมส่งค่าให้แอปพลิเคชัน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แสดงผลผ่าน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396484"/>
            <a:ext cx="99806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5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แสดงการทำงานของขา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โดยที่ขา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ควบคุมการทำงานของหลอด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ที่มีเงื่อนไขในการทำงานและหยุดทำงาน คือ เมื่อ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ไม่มีแสงตกกระทบที่ตัว (จำลองเป็นตอนมืด) ให้หลอด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ในแถว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Lower Monitor 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 (ติด) หน่วงเวลาการทำงานของหลอด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5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วินาที แต่เมื่อ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มีแสงมาตกกระทบ ให้หลอด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หยุดทำงาน (ดับ) ทำงานวนซ้ำไปเรื่อยๆ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CDAC4-7FC1-4C09-AA0B-1501844B3EBA}"/>
              </a:ext>
            </a:extLst>
          </p:cNvPr>
          <p:cNvSpPr/>
          <p:nvPr/>
        </p:nvSpPr>
        <p:spPr>
          <a:xfrm>
            <a:off x="1104900" y="2966144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10B6C-B926-48A1-A526-F36D820B1BD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13" y="3402462"/>
            <a:ext cx="4908574" cy="3379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18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เขียนโปรแกรมส่งค่าให้แอปพลิเคชัน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แสดงผลผ่าน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396484"/>
            <a:ext cx="9980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รับค่า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LDR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และแสดงผลผ่านแอปพลิเคชัน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 Box 440">
            <a:extLst>
              <a:ext uri="{FF2B5EF4-FFF2-40B4-BE49-F238E27FC236}">
                <a16:creationId xmlns:a16="http://schemas.microsoft.com/office/drawing/2014/main" id="{0282DC98-A98D-4876-A0E9-0501C6092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126585"/>
            <a:ext cx="5772150" cy="3334931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&lt;BlynkSimpleEsp8266.h&gt;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= "IoT_Smart01";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	= "12345678";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token	= "2e2d1e5e28794dafad";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WidgetLED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ledStatus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(V0);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(9600);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(A0,INPUT);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(16,OUTPUT);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(token,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password);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0" name="Text Box 440">
            <a:extLst>
              <a:ext uri="{FF2B5EF4-FFF2-40B4-BE49-F238E27FC236}">
                <a16:creationId xmlns:a16="http://schemas.microsoft.com/office/drawing/2014/main" id="{E2889564-5F49-49D5-AA2B-3FB5422DD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9440" y="2126585"/>
            <a:ext cx="4728210" cy="3624777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1000)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(16,HIGH);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ledStatus.on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delay(5000);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else {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(16,LOW);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ledStatus.off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Blynk.run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58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เขียนโปรแกรมส่งค่าให้แอปพลิเคชัน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แสดงผลผ่าน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396484"/>
            <a:ext cx="9980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เขียนโปรแกรมคอมไพล์ลงบอร์ด ทดลองด้วยการเอามือปิด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ดูผลลัพธ์ผ่านหลอด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แถว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Lower Monitor 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54130-3872-466D-B38B-8162BDDDEF6B}"/>
              </a:ext>
            </a:extLst>
          </p:cNvPr>
          <p:cNvPicPr/>
          <p:nvPr/>
        </p:nvPicPr>
        <p:blipFill rotWithShape="1">
          <a:blip r:embed="rId3"/>
          <a:srcRect l="6833" t="19163" r="17194" b="10265"/>
          <a:stretch/>
        </p:blipFill>
        <p:spPr bwMode="auto">
          <a:xfrm rot="16200000">
            <a:off x="6762706" y="1717045"/>
            <a:ext cx="4277017" cy="5296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4459E-87CF-4588-9CD1-731557C1FE05}"/>
              </a:ext>
            </a:extLst>
          </p:cNvPr>
          <p:cNvPicPr/>
          <p:nvPr/>
        </p:nvPicPr>
        <p:blipFill rotWithShape="1">
          <a:blip r:embed="rId4"/>
          <a:srcRect l="6835" t="22039" r="15464" b="9477"/>
          <a:stretch/>
        </p:blipFill>
        <p:spPr bwMode="auto">
          <a:xfrm rot="16200000">
            <a:off x="1288556" y="1853322"/>
            <a:ext cx="4276404" cy="5024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932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การวางระบบอัตโนมัติต่างๆส่วนใหญ่แล้ว จะเป็นการใช้เซ็นเซอร์หรืออุปกรณ์ทางด้านอินพุตเอาต์พุตมามีส่วนในการควบคุมการทำงานนั้นๆ เช่น ระบบดับเพลิงตามอาคาร ระบบงานตามไลน์ผลิต ดังนั้นการเขียนโปรแกรมรับค่าอุปกรณ์ทางด้านอินพุตและนำไปควบคุมอุปกรณ์ทางด้านเอาต์พุตจึงมีความสำคัญเป็นอย่างมาก อย่างไรก็ตามการมีระบบอัตโนมัติถือว่าเป็นเรื่องที่ดีอย่างยิ่ง แต่จะดียิ่งกว่าหากสามารถตรวจสอบการทำงานของระบบเหล่านี้ได้ในขณะที่ไม่ได้อยู่ใกล้ระบบนั้นๆ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เมื่อทำการเขียนโปรแกรมรับค่า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และให้แสดงผลผ่าน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พบว่า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B08AE-56AD-433E-B56D-7B645ADEDC9E}"/>
              </a:ext>
            </a:extLst>
          </p:cNvPr>
          <p:cNvSpPr/>
          <p:nvPr/>
        </p:nvSpPr>
        <p:spPr>
          <a:xfrm>
            <a:off x="1104900" y="2208717"/>
            <a:ext cx="982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ไมโครคอนโทรลเลอร์อ่านค่าได้ ................... และ ................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โดยที่ค่า		................... จะแสดงเมื่อไม่มีการเคลื่อนไหวหรือตรวจจับความร้อนไม่ได้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	................... จะแสดงเมื่อพบการเคลื่อนไหวหรือตรวจจับความร้อนได้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99BF4-7632-4F27-B0E9-52E73472975E}"/>
              </a:ext>
            </a:extLst>
          </p:cNvPr>
          <p:cNvSpPr/>
          <p:nvPr/>
        </p:nvSpPr>
        <p:spPr>
          <a:xfrm>
            <a:off x="1104900" y="3695991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เมื่อทำการรับค่า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พบว่า สามารถอ่านค่าทาง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 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ได้ต่ำสุด ....................................และ</a:t>
            </a:r>
            <a:endParaRPr lang="en-US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สูงสุด ....................................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005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ให้ออกแบบ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รับค่าจาก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 10 วินาที เมื่อ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ส่งสัญญาณ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HIGH (1)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หยุดทำงาน เมื่อ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ส่งสัญญาณ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LOW 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โดยให้วาดหน้าตาของ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ที่ทำการออกแบบลงในภาพด้านล่าง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A5129-22CD-4709-B73E-F79343C16228}"/>
              </a:ext>
            </a:extLst>
          </p:cNvPr>
          <p:cNvPicPr/>
          <p:nvPr/>
        </p:nvPicPr>
        <p:blipFill rotWithShape="1">
          <a:blip r:embed="rId3"/>
          <a:srcRect b="6128"/>
          <a:stretch/>
        </p:blipFill>
        <p:spPr>
          <a:xfrm>
            <a:off x="5007962" y="2584236"/>
            <a:ext cx="2174558" cy="41975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695071-618A-4CCE-97BF-87FA026DAD5E}"/>
              </a:ext>
            </a:extLst>
          </p:cNvPr>
          <p:cNvSpPr/>
          <p:nvPr/>
        </p:nvSpPr>
        <p:spPr>
          <a:xfrm>
            <a:off x="5007962" y="3028212"/>
            <a:ext cx="2174558" cy="3753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เมื่อทำการเขียนโปรแกรมรับค่า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และให้แสดงผลผ่าน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พบว่า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B08AE-56AD-433E-B56D-7B645ADEDC9E}"/>
              </a:ext>
            </a:extLst>
          </p:cNvPr>
          <p:cNvSpPr/>
          <p:nvPr/>
        </p:nvSpPr>
        <p:spPr>
          <a:xfrm>
            <a:off x="1104900" y="2208717"/>
            <a:ext cx="982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ไมโครคอนโทรลเลอร์อ่านค่าได้ ................... และ ................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โดยที่ค่า		................... จะแสดงเมื่อไม่มีการเคลื่อนไหวหรือตรวจจับความร้อนไม่ได้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	................... จะแสดงเมื่อพบการเคลื่อนไหวหรือตรวจจับความร้อนได้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99BF4-7632-4F27-B0E9-52E73472975E}"/>
              </a:ext>
            </a:extLst>
          </p:cNvPr>
          <p:cNvSpPr/>
          <p:nvPr/>
        </p:nvSpPr>
        <p:spPr>
          <a:xfrm>
            <a:off x="1104900" y="3695991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เมื่อทำการรับค่า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LDR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พบว่า สามารถอ่านค่าทาง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 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ได้ต่ำสุด ....................................และ</a:t>
            </a:r>
            <a:endParaRPr lang="en-US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สูงสุด ....................................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DB7DEF2-E26C-492A-B42C-CA8308ACD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610" y="2048697"/>
            <a:ext cx="259080" cy="32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0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DE90B14-B909-4C46-8F92-7A89E0153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010" y="2410647"/>
            <a:ext cx="259080" cy="32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0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0965E88-565B-4175-B296-25ED81807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0210" y="2048697"/>
            <a:ext cx="259080" cy="32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A3F17238-AC58-4974-923B-14A01FC8B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00" y="2846407"/>
            <a:ext cx="259080" cy="32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F7877004-96A4-4290-82AC-D91A34603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960" y="3575782"/>
            <a:ext cx="796290" cy="46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853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974DD040-341B-4CF1-B15F-A6A017D2E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210" y="4019617"/>
            <a:ext cx="796290" cy="46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1023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53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ให้ออกแบบ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รับค่าจาก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 10 วินาที เมื่อ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ส่งสัญญาณ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HIGH (1)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หยุดทำงาน เมื่อ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ส่งสัญญาณ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LOW 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โดยให้วาดหน้าตาของ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ที่ทำการออกแบบลงในภาพด้านล่าง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A5129-22CD-4709-B73E-F79343C16228}"/>
              </a:ext>
            </a:extLst>
          </p:cNvPr>
          <p:cNvPicPr/>
          <p:nvPr/>
        </p:nvPicPr>
        <p:blipFill rotWithShape="1">
          <a:blip r:embed="rId3"/>
          <a:srcRect b="6128"/>
          <a:stretch/>
        </p:blipFill>
        <p:spPr>
          <a:xfrm>
            <a:off x="5007962" y="2584236"/>
            <a:ext cx="2174558" cy="41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</a:t>
            </a:r>
            <a:r>
              <a:rPr lang="en-US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Sensor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966F8-BBA6-4339-9F17-723C6DE853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88" y="2482145"/>
            <a:ext cx="6350423" cy="4375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3E8295-68B2-4FA0-B17A-58D7E56B7DE0}"/>
              </a:ext>
            </a:extLst>
          </p:cNvPr>
          <p:cNvSpPr/>
          <p:nvPr/>
        </p:nvSpPr>
        <p:spPr>
          <a:xfrm>
            <a:off x="1104900" y="1504488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PIR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ที่ติดตั้งอยู่บนบอร์ดทดลองจะเป็น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 PIR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ซึ่งมีขนาดที่เล็ก ติดตั้งอยู่ในส่วนของ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บนบอร์ดทดลอง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5E81B-0D00-4E4D-9A0D-49796F8465BB}"/>
              </a:ext>
            </a:extLst>
          </p:cNvPr>
          <p:cNvSpPr/>
          <p:nvPr/>
        </p:nvSpPr>
        <p:spPr>
          <a:xfrm>
            <a:off x="6300787" y="5488940"/>
            <a:ext cx="423863" cy="10261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1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ขาใช้งาน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97BD-9770-4E2D-A79C-5933D72BC681}"/>
              </a:ext>
            </a:extLst>
          </p:cNvPr>
          <p:cNvSpPr/>
          <p:nvPr/>
        </p:nvSpPr>
        <p:spPr>
          <a:xfrm>
            <a:off x="1104901" y="1548884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ที่นำมาใช้งานบนบอร์ดทดลองโดยมีขาใช้งานทั้งหมด 3 ขา คือ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Vcc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Data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GND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บอร์ดทดลองนี้เป็นการออกแบบให้อุปกรณ์ให้อุปกรณ์ทั้งหมดมีกราวดืถึงกันทั้งอุปกรณ์ ดังนั้นการต่อใช้งานจะต่อใช้งานเพียง 2 ขาที่เหลือ นั่นคือ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Vcc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</p:txBody>
      </p:sp>
      <p:pic>
        <p:nvPicPr>
          <p:cNvPr id="7" name="Picture 6" descr="C:\Users\Dell-Toto\AppData\Local\Microsoft\Windows\INetCache\Content.MSO\FE0A81F7.tmp">
            <a:extLst>
              <a:ext uri="{FF2B5EF4-FFF2-40B4-BE49-F238E27FC236}">
                <a16:creationId xmlns:a16="http://schemas.microsoft.com/office/drawing/2014/main" id="{312EC557-DC6D-4C5B-A238-8E76768BB2D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945" y="3429000"/>
            <a:ext cx="3259455" cy="24395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586B3992-4327-4442-A932-D27292DBA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72" y="4516674"/>
            <a:ext cx="989965" cy="26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Vcc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9F72B574-6194-48AC-A08C-46E9E037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1252" y="4199840"/>
            <a:ext cx="110109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Data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04924BA7-7705-4C31-BBB4-5F41C795F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1252" y="3909954"/>
            <a:ext cx="65849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C22C5C-5B0D-4599-9DB6-F285831D527E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4160421"/>
            <a:ext cx="428625" cy="12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D800ED-C525-42A0-8794-57A4B976DA45}"/>
              </a:ext>
            </a:extLst>
          </p:cNvPr>
          <p:cNvCxnSpPr>
            <a:cxnSpLocks/>
          </p:cNvCxnSpPr>
          <p:nvPr/>
        </p:nvCxnSpPr>
        <p:spPr>
          <a:xfrm flipH="1" flipV="1">
            <a:off x="7052627" y="4469685"/>
            <a:ext cx="428625" cy="12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C27469-3369-4076-A31A-E9C9E912B3EE}"/>
              </a:ext>
            </a:extLst>
          </p:cNvPr>
          <p:cNvCxnSpPr>
            <a:cxnSpLocks/>
          </p:cNvCxnSpPr>
          <p:nvPr/>
        </p:nvCxnSpPr>
        <p:spPr>
          <a:xfrm flipH="1" flipV="1">
            <a:off x="7052627" y="4778949"/>
            <a:ext cx="428625" cy="12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8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FD8C05-5BF9-4335-A2C7-C1146FE65260}"/>
              </a:ext>
            </a:extLst>
          </p:cNvPr>
          <p:cNvSpPr/>
          <p:nvPr/>
        </p:nvSpPr>
        <p:spPr>
          <a:xfrm>
            <a:off x="1129346" y="1475718"/>
            <a:ext cx="9980681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1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ให้เขียนโปรแกรมรับค่า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 เพื่อทำการอ่านค่าที่สามารถรับได้จาก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หน่วงเวลา 1 วินาที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68B607-2DF7-4E11-A2F6-C2257B11AF81}"/>
              </a:ext>
            </a:extLst>
          </p:cNvPr>
          <p:cNvSpPr/>
          <p:nvPr/>
        </p:nvSpPr>
        <p:spPr>
          <a:xfrm>
            <a:off x="1129346" y="2358396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C57F44-1F00-40CD-BBD4-220F205A0B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18" y="2820061"/>
            <a:ext cx="5900364" cy="4067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8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FD8C05-5BF9-4335-A2C7-C1146FE65260}"/>
              </a:ext>
            </a:extLst>
          </p:cNvPr>
          <p:cNvSpPr/>
          <p:nvPr/>
        </p:nvSpPr>
        <p:spPr>
          <a:xfrm>
            <a:off x="1129346" y="1475718"/>
            <a:ext cx="998068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เพื่อทดสอบสถานะผ่าน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Text Box 356">
            <a:extLst>
              <a:ext uri="{FF2B5EF4-FFF2-40B4-BE49-F238E27FC236}">
                <a16:creationId xmlns:a16="http://schemas.microsoft.com/office/drawing/2014/main" id="{4E6ABEE7-6721-440F-9D52-5E1980749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346" y="1963224"/>
            <a:ext cx="4795204" cy="2437326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(9600);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(16,INPUT);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motion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digitalRead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(motion);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delay(1000);}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E6A51-901B-4ACA-80EC-9AB289F0EC6A}"/>
              </a:ext>
            </a:extLst>
          </p:cNvPr>
          <p:cNvSpPr/>
          <p:nvPr/>
        </p:nvSpPr>
        <p:spPr>
          <a:xfrm>
            <a:off x="6267450" y="1963224"/>
            <a:ext cx="4842577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เขียนโปรแกรมคอมไพล์ลงบอร์ดและทดลองเอามือโบกผ่านเซนเซอร์ ดูผลลัพธ์ผ่านหน้าจอ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Monitor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77DF7-8731-4FA0-858E-7593687FD767}"/>
              </a:ext>
            </a:extLst>
          </p:cNvPr>
          <p:cNvPicPr/>
          <p:nvPr/>
        </p:nvPicPr>
        <p:blipFill rotWithShape="1">
          <a:blip r:embed="rId3"/>
          <a:srcRect r="565"/>
          <a:stretch/>
        </p:blipFill>
        <p:spPr bwMode="auto">
          <a:xfrm>
            <a:off x="6544042" y="2845902"/>
            <a:ext cx="4422742" cy="35686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A81A43-07D5-49B1-8737-9398EBDC6B05}"/>
              </a:ext>
            </a:extLst>
          </p:cNvPr>
          <p:cNvSpPr/>
          <p:nvPr/>
        </p:nvSpPr>
        <p:spPr>
          <a:xfrm>
            <a:off x="6544042" y="3429000"/>
            <a:ext cx="171083" cy="971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55D5EC-B2C1-479E-92F8-1E095B854C07}"/>
              </a:ext>
            </a:extLst>
          </p:cNvPr>
          <p:cNvCxnSpPr/>
          <p:nvPr/>
        </p:nvCxnSpPr>
        <p:spPr>
          <a:xfrm flipH="1">
            <a:off x="6715125" y="3924300"/>
            <a:ext cx="13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FC01E5-585D-480D-9FA5-C402C3F6695E}"/>
              </a:ext>
            </a:extLst>
          </p:cNvPr>
          <p:cNvSpPr txBox="1"/>
          <p:nvPr/>
        </p:nvSpPr>
        <p:spPr>
          <a:xfrm>
            <a:off x="8229600" y="374332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ขณะมีการเคลื่อนไหว</a:t>
            </a:r>
            <a:endParaRPr lang="en-US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03EBA-7DEF-4599-A9A4-C41EAE343D11}"/>
              </a:ext>
            </a:extLst>
          </p:cNvPr>
          <p:cNvSpPr/>
          <p:nvPr/>
        </p:nvSpPr>
        <p:spPr>
          <a:xfrm>
            <a:off x="6544042" y="4400550"/>
            <a:ext cx="171083" cy="1543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DF00D-9CB2-448B-A431-ADC535B3AB28}"/>
              </a:ext>
            </a:extLst>
          </p:cNvPr>
          <p:cNvCxnSpPr/>
          <p:nvPr/>
        </p:nvCxnSpPr>
        <p:spPr>
          <a:xfrm flipH="1">
            <a:off x="6715125" y="5181600"/>
            <a:ext cx="13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FC0D5D-E967-46EF-B738-6F222DF808DC}"/>
              </a:ext>
            </a:extLst>
          </p:cNvPr>
          <p:cNvSpPr txBox="1"/>
          <p:nvPr/>
        </p:nvSpPr>
        <p:spPr>
          <a:xfrm>
            <a:off x="8229233" y="4996934"/>
            <a:ext cx="16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ขณะไม่มีการเคลื่อนไหว</a:t>
            </a:r>
            <a:endParaRPr lang="en-US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40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0" grpId="0"/>
      <p:bldP spid="14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FD8C05-5BF9-4335-A2C7-C1146FE65260}"/>
              </a:ext>
            </a:extLst>
          </p:cNvPr>
          <p:cNvSpPr/>
          <p:nvPr/>
        </p:nvSpPr>
        <p:spPr>
          <a:xfrm>
            <a:off x="1129346" y="1475718"/>
            <a:ext cx="9980681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ให้เขียนโปรแกรมเพื่อรับค่า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 โดยเมื่อ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ตรวจพบการเคลื่อนไหวหรือส่งสัญญาณ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HIGH (1)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ทำงาน (ติด) หน่วงเวลาการติดของหลอด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วินาที แต่เมื่อ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ตรวจไม่พบการเคลื่อนไหวหรือส่งสัญญาณ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 (0)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หยุดทำงาน (ดับ) ทำงานวนซ้ำไปเรื่อยๆ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68B607-2DF7-4E11-A2F6-C2257B11AF81}"/>
              </a:ext>
            </a:extLst>
          </p:cNvPr>
          <p:cNvSpPr/>
          <p:nvPr/>
        </p:nvSpPr>
        <p:spPr>
          <a:xfrm>
            <a:off x="1129346" y="3148740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C57F44-1F00-40CD-BBD4-220F205A0B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65" y="3325039"/>
            <a:ext cx="5014027" cy="3456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14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PIR Motion Sensor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FD8C05-5BF9-4335-A2C7-C1146FE65260}"/>
              </a:ext>
            </a:extLst>
          </p:cNvPr>
          <p:cNvSpPr/>
          <p:nvPr/>
        </p:nvSpPr>
        <p:spPr>
          <a:xfrm>
            <a:off x="1129346" y="1475718"/>
            <a:ext cx="998068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PIR Motion Sensor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6" name="Text Box 400">
            <a:extLst>
              <a:ext uri="{FF2B5EF4-FFF2-40B4-BE49-F238E27FC236}">
                <a16:creationId xmlns:a16="http://schemas.microsoft.com/office/drawing/2014/main" id="{E3EB381E-B027-4EFA-8FA2-0AEE085FF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346" y="1964775"/>
            <a:ext cx="5231584" cy="4595682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(9600);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(16,INPUT);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(5,OUTPUT);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motion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digitalRead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(motion);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if(motion ==1)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algn="thaiDist">
              <a:lnSpc>
                <a:spcPct val="107000"/>
              </a:lnSpc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,HIGH);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delay(2000);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else {			</a:t>
            </a:r>
            <a:endParaRPr lang="th-TH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,LOW);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B63B2D-43A6-47F6-8B63-8F03C641F1D1}"/>
              </a:ext>
            </a:extLst>
          </p:cNvPr>
          <p:cNvSpPr/>
          <p:nvPr/>
        </p:nvSpPr>
        <p:spPr>
          <a:xfrm>
            <a:off x="6543221" y="1963224"/>
            <a:ext cx="5001079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เขียนโปรแกรมคอมไพล์ลงบอร์ดและทดลองเอามือโบกผ่านเซนเซอร์ ดูผลลัพธ์ผ่านหลอด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(0)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239AFC-B43F-4B9E-8CAB-C6227C4AD76F}"/>
              </a:ext>
            </a:extLst>
          </p:cNvPr>
          <p:cNvPicPr/>
          <p:nvPr/>
        </p:nvPicPr>
        <p:blipFill rotWithShape="1">
          <a:blip r:embed="rId3"/>
          <a:srcRect l="22321" t="8917" r="7948" b="6826"/>
          <a:stretch/>
        </p:blipFill>
        <p:spPr bwMode="auto">
          <a:xfrm>
            <a:off x="6716712" y="2957690"/>
            <a:ext cx="4669086" cy="3174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31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ตัวต้านทานเปลี่ยนค่าตามแสง คืออะไร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86500-357E-4E83-B177-FE9D9F9E23CB}"/>
              </a:ext>
            </a:extLst>
          </p:cNvPr>
          <p:cNvSpPr/>
          <p:nvPr/>
        </p:nvSpPr>
        <p:spPr>
          <a:xfrm>
            <a:off x="1104899" y="1575191"/>
            <a:ext cx="98533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ea typeface="Calibri" panose="020F0502020204030204" pitchFamily="34" charset="0"/>
                <a:cs typeface="TH SarabunPSK" panose="020B0500040200020003" pitchFamily="34" charset="-34"/>
              </a:rPr>
              <a:t>ตัวต้านทานเปลี่ยนค่าตามแสง  คือ ตัวต้านทานชนิดที่ไวต่อแสง โดยที่ค่าความต้านทานจะเปลี่ยนตามความเข้มของแสงที่ตกกระทบตัว </a:t>
            </a:r>
            <a:endParaRPr lang="en-US" sz="2400" dirty="0"/>
          </a:p>
        </p:txBody>
      </p:sp>
      <p:pic>
        <p:nvPicPr>
          <p:cNvPr id="8" name="Picture 7" descr="à¸à¸¥à¸à¸²à¸£à¸à¹à¸à¸«à¸²à¸£à¸¹à¸à¸ à¸²à¸à¸ªà¸³à¸«à¸£à¸±à¸ LDR">
            <a:extLst>
              <a:ext uri="{FF2B5EF4-FFF2-40B4-BE49-F238E27FC236}">
                <a16:creationId xmlns:a16="http://schemas.microsoft.com/office/drawing/2014/main" id="{25C9E8B1-85BF-4346-9C9B-DE540978A787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22" b="89970" l="0" r="90000">
                        <a14:foregroundMark x1="48200" y1="27356" x2="44200" y2="29787"/>
                        <a14:foregroundMark x1="43400" y1="30395" x2="38000" y2="34650"/>
                        <a14:foregroundMark x1="38200" y1="34347" x2="26800" y2="41641"/>
                        <a14:foregroundMark x1="38800" y1="35258" x2="28400" y2="42249"/>
                        <a14:foregroundMark x1="26800" y1="42249" x2="18800" y2="46201"/>
                        <a14:foregroundMark x1="23000" y1="44985" x2="800" y2="61094"/>
                        <a14:foregroundMark x1="23600" y1="44985" x2="27800" y2="42249"/>
                        <a14:foregroundMark x1="54400" y1="42857" x2="39600" y2="53799"/>
                        <a14:foregroundMark x1="39400" y1="53191" x2="20600" y2="66565"/>
                        <a14:foregroundMark x1="20800" y1="65350" x2="6812" y2="77001"/>
                        <a14:foregroundMark x1="15000" y1="68997" x2="0" y2="80851"/>
                        <a14:foregroundMark x1="14200" y1="67173" x2="0" y2="71429"/>
                        <a14:foregroundMark x1="66200" y1="57751" x2="22800" y2="66261"/>
                        <a14:foregroundMark x1="22800" y1="66261" x2="62600" y2="58055"/>
                        <a14:foregroundMark x1="67400" y1="74772" x2="44600" y2="80851"/>
                        <a14:foregroundMark x1="50800" y1="78116" x2="21600" y2="85714"/>
                        <a14:foregroundMark x1="32600" y1="81459" x2="3600" y2="87842"/>
                        <a14:foregroundMark x1="3600" y1="87842" x2="14800" y2="85106"/>
                        <a14:foregroundMark x1="34400" y1="82067" x2="45200" y2="79939"/>
                        <a14:foregroundMark x1="2244" y1="86867" x2="0" y2="87842"/>
                        <a14:foregroundMark x1="6148" y1="86404" x2="10400" y2="85410"/>
                        <a14:backgroundMark x1="8400" y1="79939" x2="800" y2="84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25831" y="2756175"/>
            <a:ext cx="3383033" cy="240429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F41F-6700-49EC-B156-35007C579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08" y="3429000"/>
            <a:ext cx="3948156" cy="2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BAFF00-647E-4627-9B6C-A5CDC1F32200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0262f94-9f35-4ac3-9a90-690165a166b7"/>
    <ds:schemaRef ds:uri="http://purl.org/dc/terms/"/>
    <ds:schemaRef ds:uri="a4f35948-e619-41b3-aa29-22878b09cfd2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1219</Words>
  <Application>Microsoft Office PowerPoint</Application>
  <PresentationFormat>Widescreen</PresentationFormat>
  <Paragraphs>201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Courier New</vt:lpstr>
      <vt:lpstr>Euphemia</vt:lpstr>
      <vt:lpstr>Leelawadee</vt:lpstr>
      <vt:lpstr>TH Sarabun New</vt:lpstr>
      <vt:lpstr>TH SarabunPSK</vt:lpstr>
      <vt:lpstr>Wingdings</vt:lpstr>
      <vt:lpstr>บทความเชิงวิชาการ 16x9</vt:lpstr>
      <vt:lpstr>หัวข้อที่ 6</vt:lpstr>
      <vt:lpstr>PIR Sensor คืออะไร</vt:lpstr>
      <vt:lpstr>PIR Sensor บนชุดบอร์ดทดลอง</vt:lpstr>
      <vt:lpstr>ขาใช้งาน PIR Motion Sensor</vt:lpstr>
      <vt:lpstr>เขียนโปรแกรมรับค่า PIR Motion Sensor</vt:lpstr>
      <vt:lpstr>เขียนโปรแกรมรับค่า PIR Motion Sensor</vt:lpstr>
      <vt:lpstr>เขียนโปรแกรมรับค่า PIR Motion Sensor</vt:lpstr>
      <vt:lpstr>เขียนโปรแกรมรับค่า PIR Motion Sensor</vt:lpstr>
      <vt:lpstr>ตัวต้านทานเปลี่ยนค่าตามแสง คืออะไร</vt:lpstr>
      <vt:lpstr>ตัวต้านทานเปลี่ยนค่าตามแสงบนชุดบอร์ดทดลอง</vt:lpstr>
      <vt:lpstr>การใช้งานตัวต้านทานเปลี่ยนค่าตามแสงบนชุดบอร์ดทดลอง</vt:lpstr>
      <vt:lpstr>เขียนโปรแกรมรับค่า LDR </vt:lpstr>
      <vt:lpstr>เขียนโปรแกรมรับค่า LDR </vt:lpstr>
      <vt:lpstr>เขียนโปรแกรมรับค่า LDR </vt:lpstr>
      <vt:lpstr>เขียนโปรแกรมรับค่า LDR </vt:lpstr>
      <vt:lpstr>การใช้งานแอปพลิเคชัน Blynk แสดงผล Widget LED</vt:lpstr>
      <vt:lpstr>การตั้งค่า Widget LED</vt:lpstr>
      <vt:lpstr>การตั้งค่า Widget LED (ต่อ)</vt:lpstr>
      <vt:lpstr>การตั้งค่า Widget LED (ต่อ)</vt:lpstr>
      <vt:lpstr>เขียนโปรแกรมส่งค่าให้แอปพลิเคชัน Blynk แสดงผลผ่าน Widget LED</vt:lpstr>
      <vt:lpstr>เขียนโปรแกรมส่งค่าให้แอปพลิเคชัน Blynk แสดงผลผ่าน Widget LED</vt:lpstr>
      <vt:lpstr>เขียนโปรแกรมส่งค่าให้แอปพลิเคชัน Blynk แสดงผลผ่าน Widget LED</vt:lpstr>
      <vt:lpstr>สรุป</vt:lpstr>
      <vt:lpstr>กิจกรรม</vt:lpstr>
      <vt:lpstr>กิจกรรม</vt:lpstr>
      <vt:lpstr>เฉลยกิจกรรม</vt:lpstr>
      <vt:lpstr>เฉลยกิจกรรม</vt:lpstr>
      <vt:lpstr>จบหัวเรื่องที่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142</cp:revision>
  <dcterms:created xsi:type="dcterms:W3CDTF">2019-03-10T04:23:21Z</dcterms:created>
  <dcterms:modified xsi:type="dcterms:W3CDTF">2019-03-15T05:29:40Z</dcterms:modified>
</cp:coreProperties>
</file>